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675" r:id="rId5"/>
    <p:sldId id="680" r:id="rId6"/>
    <p:sldId id="681" r:id="rId7"/>
    <p:sldId id="682" r:id="rId8"/>
    <p:sldId id="68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FC196-0C25-491D-8304-0976B1981BCF}" v="19" dt="2023-03-06T16:14:03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34BC-8A05-441F-94D0-2D840AF4800A}" type="datetimeFigureOut">
              <a:rPr lang="fi-FI" smtClean="0"/>
              <a:t>7.3.2023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3FB49-D60D-4F12-A1CA-B8F3AC0439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43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C77A-7110-4D4D-8801-81847FE4D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541733"/>
            <a:ext cx="10515600" cy="1706671"/>
          </a:xfrm>
        </p:spPr>
        <p:txBody>
          <a:bodyPr anchor="t">
            <a:normAutofit/>
          </a:bodyPr>
          <a:lstStyle>
            <a:lvl1pPr algn="ctr">
              <a:defRPr sz="54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D0724-0C9F-8E45-819D-42135CB53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5386192"/>
            <a:ext cx="10515599" cy="46628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387790-5BE4-CC45-8EC0-D195A4867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399" y="142228"/>
            <a:ext cx="2603201" cy="3026978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39D7195-AB58-F240-AB55-4DBC2D79A0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8641" y="201603"/>
            <a:ext cx="1945518" cy="18676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E44693-7E72-0D47-B48D-AAE7605745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5226" y="441326"/>
            <a:ext cx="92300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99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FBAE40"/>
          </p15:clr>
        </p15:guide>
        <p15:guide id="2" orient="horz" pos="109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F1275-264A-9F4C-A812-CAD683DC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61944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ED541-5424-DD42-A973-AB398F57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7732F-BAA7-0649-8614-240BB34D9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7FB50-C540-724C-9C09-E768BB84E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5F586-AEC1-1346-94E1-B631C065F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FE542-79E0-2146-B600-9FE94A7E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B42F-8C94-6941-938D-C53C65F19F3E}" type="datetime1">
              <a:rPr lang="fi-FI" smtClean="0"/>
              <a:t>7.3.2023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73EDC-DEF9-B648-98A7-F8694782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#MeidänKaikkienAsia</a:t>
            </a:r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44D7CF-6FC7-E641-BA13-FB05CF3D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394-435B-B845-9BB6-5DA01C06044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065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D167-79C4-7343-9DB9-6011FB45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344C1-A624-7744-B1E1-5B72AAAB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07DE-2078-8149-B920-3B23F9704095}" type="datetime1">
              <a:rPr lang="fi-FI" smtClean="0"/>
              <a:t>7.3.2023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063ED-D4CE-CE4C-9403-CF1F206F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#MeidänKaikkienAsia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E22A3-9349-ED4A-8809-22CB4C3A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394-435B-B845-9BB6-5DA01C06044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3995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53824-6413-954E-B5B4-D7266892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2231-252B-A24E-8F04-75BEDB560030}" type="datetime1">
              <a:rPr lang="fi-FI" smtClean="0"/>
              <a:t>7.3.2023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B175B-1927-6F45-B9AE-06E4550D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#MeidänKaikkienAsia</a:t>
            </a: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FCB22-B014-E541-A49F-C9B4A68D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394-435B-B845-9BB6-5DA01C06044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6491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0840-EAAC-814C-97FD-0EF460BF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F3CE3-6E33-D14F-8FC8-8AA411731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0828A-34BE-1347-B033-AD4816103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1E6EE-7A09-F644-9B7E-12463052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B7B3-A1BF-924E-87E3-CF9081CAB730}" type="datetime1">
              <a:rPr lang="fi-FI" smtClean="0"/>
              <a:t>7.3.2023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6BC05-7EC5-E04E-AAD6-F455A85F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#MeidänKaikkienAsia</a:t>
            </a:r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8DE90-4F80-564C-A89F-8D95BCE7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394-435B-B845-9BB6-5DA01C06044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29008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3AFA-1F5B-C845-99A4-30F2E97B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119" y="451468"/>
            <a:ext cx="5132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E6C67-FA10-A747-9765-CF7749797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84091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033AD-ADA9-EB46-AF78-FE526441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0145" y="2351314"/>
            <a:ext cx="6033654" cy="35119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F7FEA89-3C65-D941-A714-3256DBF6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2F6-59B1-BA41-9858-03C54C886132}" type="datetime1">
              <a:rPr lang="fi-FI" smtClean="0"/>
              <a:t>7.3.2023</a:t>
            </a:fld>
            <a:endParaRPr lang="en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A565ACF-791E-154E-9A8E-96262CB5D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#MeidänKaikkienAsia</a:t>
            </a:r>
            <a:endParaRPr lang="en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5C8B27-F5B1-C84B-877C-42572DEA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394-435B-B845-9BB6-5DA01C060448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3309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3AFA-1F5B-C845-99A4-30F2E97B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119" y="451468"/>
            <a:ext cx="5132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033AD-ADA9-EB46-AF78-FE526441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0145" y="2351314"/>
            <a:ext cx="6033654" cy="35119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F7FEA89-3C65-D941-A714-3256DBF6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2F6-59B1-BA41-9858-03C54C886132}" type="datetime1">
              <a:rPr lang="fi-FI" smtClean="0"/>
              <a:t>7.3.2023</a:t>
            </a:fld>
            <a:endParaRPr lang="en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A565ACF-791E-154E-9A8E-96262CB5D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#MeidänKaikkienAsia</a:t>
            </a:r>
            <a:endParaRPr lang="en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5C8B27-F5B1-C84B-877C-42572DEA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394-435B-B845-9BB6-5DA01C06044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F942F3C-BB04-4A4C-8825-0581E7E8E7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759" y="2381250"/>
            <a:ext cx="38354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2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C77A-7110-4D4D-8801-81847FE4D6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429000"/>
            <a:ext cx="10515600" cy="17066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GB" err="1"/>
              <a:t>Lopetus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D0724-0C9F-8E45-819D-42135CB535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226057"/>
            <a:ext cx="10515599" cy="46628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Yhteystiedot</a:t>
            </a:r>
            <a:endParaRPr lang="en-FI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D0B6A1-2E4D-1140-9482-1CB81C6A59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399" y="142228"/>
            <a:ext cx="2603201" cy="3026978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2B2A8511-ACA1-A84A-81C1-A653C1B380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8641" y="201603"/>
            <a:ext cx="1945518" cy="1867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A31CA6-698F-4444-B4C6-13F9E49545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5226" y="441326"/>
            <a:ext cx="923001" cy="12954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FAECB7D-1056-8B42-A679-2BC56ED4A3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35027" y="6050984"/>
            <a:ext cx="3521941" cy="6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8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FBAE40"/>
          </p15:clr>
        </p15:guide>
        <p15:guide id="2" orient="horz" pos="109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387790-5BE4-CC45-8EC0-D195A48677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9780" y="805489"/>
            <a:ext cx="4512439" cy="52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45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827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25213-19CC-5749-8E98-5DE44B6A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A0F9-26D3-7D49-91D8-365B8446D2E0}" type="datetime1">
              <a:rPr lang="fi-FI" smtClean="0"/>
              <a:t>7.3.2023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48B5D-3438-EE47-9C8D-2BCFCDC1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#MeidänKaikkienAsia</a:t>
            </a: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DF052-4D92-4040-8A92-54202C94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394-435B-B845-9BB6-5DA01C060448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56684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2438-3FA9-E243-ADD8-FC4A6D61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A1139-5310-074B-8062-C183A366F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0B27B-7551-7740-90EC-F2A1DC20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E83D-D81C-4249-B717-2051C8A44580}" type="datetime1">
              <a:rPr lang="fi-FI" smtClean="0"/>
              <a:t>7.3.2023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68B98-648E-D04A-9267-A5F52088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#MeidänKaikkienAsia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F12B3-5E64-CE4A-A610-5AD444E5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394-435B-B845-9BB6-5DA01C06044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923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C14D-31C1-694D-AFA4-3E08EB91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91847"/>
            <a:ext cx="10515600" cy="247062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C5ECB-4FD8-4B4B-BFFF-CFA7857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67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C14D-31C1-694D-AFA4-3E08EB91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91847"/>
            <a:ext cx="10515600" cy="2470628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C5ECB-4FD8-4B4B-BFFF-CFA7857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BDD71947-BCA9-3845-8182-DA8DBC022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498" y="297322"/>
            <a:ext cx="1256604" cy="14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9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C14D-31C1-694D-AFA4-3E08EB91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91847"/>
            <a:ext cx="10515600" cy="2470628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C5ECB-4FD8-4B4B-BFFF-CFA7857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BDD71947-BCA9-3845-8182-DA8DBC022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498" y="297322"/>
            <a:ext cx="1256604" cy="14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5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E500F-AD3A-9545-BD48-0A99B981A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21A4D-A352-6340-8E99-F50A680EB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50A7D-93BF-C14A-A551-DF57E225C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CC2F5-F2B1-EC4B-95DC-084B1609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91A5-9520-9748-8885-D312E37C2E46}" type="datetime1">
              <a:rPr lang="fi-FI" smtClean="0"/>
              <a:t>7.3.2023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B6A79-75A2-0E4A-A498-A5E646DF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#MeidänKaikkienAsia</a:t>
            </a:r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6086F-5E83-254C-9C62-6C104C70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394-435B-B845-9BB6-5DA01C06044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699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2AAF1-BB06-084A-9DCB-EE45238A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959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679D3-08AB-1640-ACED-FEAE45B25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FCE4B-8E79-6945-8B9C-53E39A69C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46A0F9-26D3-7D49-91D8-365B8446D2E0}" type="datetime1">
              <a:rPr lang="fi-FI" smtClean="0"/>
              <a:t>7.3.2023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59D5B-37DF-DD4E-B019-DED10C3F8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#</a:t>
            </a:r>
            <a:r>
              <a:rPr lang="en-GB" err="1"/>
              <a:t>MeidänKaikkienAsia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C2A09-5529-9E4D-872E-9C4577CDA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445394-435B-B845-9BB6-5DA01C06044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EB3C78-E419-184C-A7D0-D5BC8A914C6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725498" y="297322"/>
            <a:ext cx="1256604" cy="14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1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600782-0F65-4F21-B3DA-0B7FC9F4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211622"/>
            <a:ext cx="9595981" cy="885914"/>
          </a:xfrm>
        </p:spPr>
        <p:txBody>
          <a:bodyPr>
            <a:normAutofit fontScale="90000"/>
          </a:bodyPr>
          <a:lstStyle/>
          <a:p>
            <a:r>
              <a:rPr lang="fi-FI" sz="3600" b="1" i="0" dirty="0">
                <a:solidFill>
                  <a:srgbClr val="464646"/>
                </a:solidFill>
                <a:effectLst/>
              </a:rPr>
              <a:t>SOTE-sopimus</a:t>
            </a:r>
            <a:br>
              <a:rPr lang="fi-FI" sz="3100" dirty="0">
                <a:solidFill>
                  <a:srgbClr val="464646"/>
                </a:solidFill>
              </a:rPr>
            </a:br>
            <a:r>
              <a:rPr lang="fi-FI" sz="3100" dirty="0">
                <a:solidFill>
                  <a:srgbClr val="464646"/>
                </a:solidFill>
              </a:rPr>
              <a:t>S</a:t>
            </a:r>
            <a:r>
              <a:rPr lang="fi-FI" sz="3100" b="1" i="0" dirty="0">
                <a:solidFill>
                  <a:srgbClr val="464646"/>
                </a:solidFill>
                <a:effectLst/>
              </a:rPr>
              <a:t>opimusratkaisun korotukset 2022-2027</a:t>
            </a:r>
            <a:endParaRPr lang="fi-FI" sz="31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530CF28-9650-0EA2-D7C5-3748FEAE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#MeidänKaikkienAsia</a:t>
            </a:r>
            <a:endParaRPr lang="en-FI"/>
          </a:p>
        </p:txBody>
      </p:sp>
      <p:graphicFrame>
        <p:nvGraphicFramePr>
          <p:cNvPr id="13" name="Taulukko 13">
            <a:extLst>
              <a:ext uri="{FF2B5EF4-FFF2-40B4-BE49-F238E27FC236}">
                <a16:creationId xmlns:a16="http://schemas.microsoft.com/office/drawing/2014/main" id="{AD79CD11-9C1D-559C-A8FC-B9BFAE67E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33196"/>
              </p:ext>
            </p:extLst>
          </p:nvPr>
        </p:nvGraphicFramePr>
        <p:xfrm>
          <a:off x="875155" y="1759586"/>
          <a:ext cx="9689654" cy="4059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9238">
                  <a:extLst>
                    <a:ext uri="{9D8B030D-6E8A-4147-A177-3AD203B41FA5}">
                      <a16:colId xmlns:a16="http://schemas.microsoft.com/office/drawing/2014/main" val="3876579489"/>
                    </a:ext>
                  </a:extLst>
                </a:gridCol>
                <a:gridCol w="1216736">
                  <a:extLst>
                    <a:ext uri="{9D8B030D-6E8A-4147-A177-3AD203B41FA5}">
                      <a16:colId xmlns:a16="http://schemas.microsoft.com/office/drawing/2014/main" val="2339664650"/>
                    </a:ext>
                  </a:extLst>
                </a:gridCol>
                <a:gridCol w="1216736">
                  <a:extLst>
                    <a:ext uri="{9D8B030D-6E8A-4147-A177-3AD203B41FA5}">
                      <a16:colId xmlns:a16="http://schemas.microsoft.com/office/drawing/2014/main" val="433429116"/>
                    </a:ext>
                  </a:extLst>
                </a:gridCol>
                <a:gridCol w="1216736">
                  <a:extLst>
                    <a:ext uri="{9D8B030D-6E8A-4147-A177-3AD203B41FA5}">
                      <a16:colId xmlns:a16="http://schemas.microsoft.com/office/drawing/2014/main" val="1360399811"/>
                    </a:ext>
                  </a:extLst>
                </a:gridCol>
                <a:gridCol w="1216736">
                  <a:extLst>
                    <a:ext uri="{9D8B030D-6E8A-4147-A177-3AD203B41FA5}">
                      <a16:colId xmlns:a16="http://schemas.microsoft.com/office/drawing/2014/main" val="1984110316"/>
                    </a:ext>
                  </a:extLst>
                </a:gridCol>
                <a:gridCol w="1216736">
                  <a:extLst>
                    <a:ext uri="{9D8B030D-6E8A-4147-A177-3AD203B41FA5}">
                      <a16:colId xmlns:a16="http://schemas.microsoft.com/office/drawing/2014/main" val="611032504"/>
                    </a:ext>
                  </a:extLst>
                </a:gridCol>
                <a:gridCol w="1216736">
                  <a:extLst>
                    <a:ext uri="{9D8B030D-6E8A-4147-A177-3AD203B41FA5}">
                      <a16:colId xmlns:a16="http://schemas.microsoft.com/office/drawing/2014/main" val="1563349280"/>
                    </a:ext>
                  </a:extLst>
                </a:gridCol>
              </a:tblGrid>
              <a:tr h="410165">
                <a:tc>
                  <a:txBody>
                    <a:bodyPr/>
                    <a:lstStyle/>
                    <a:p>
                      <a:endParaRPr lang="fi-FI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4" marR="89774" marT="44885" marB="4488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>
                          <a:latin typeface="Arial"/>
                          <a:cs typeface="Arial"/>
                        </a:rPr>
                        <a:t>2022</a:t>
                      </a:r>
                    </a:p>
                  </a:txBody>
                  <a:tcPr marL="89774" marR="89774" marT="44885" marB="4488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>
                          <a:latin typeface="Arial"/>
                          <a:cs typeface="Arial"/>
                        </a:rPr>
                        <a:t>2023</a:t>
                      </a:r>
                    </a:p>
                  </a:txBody>
                  <a:tcPr marL="89774" marR="89774" marT="44885" marB="4488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>
                          <a:latin typeface="Arial"/>
                          <a:cs typeface="Arial"/>
                        </a:rPr>
                        <a:t>2024</a:t>
                      </a:r>
                    </a:p>
                  </a:txBody>
                  <a:tcPr marL="89774" marR="89774" marT="44885" marB="4488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>
                          <a:latin typeface="Arial"/>
                          <a:cs typeface="Arial"/>
                        </a:rPr>
                        <a:t>2025</a:t>
                      </a:r>
                    </a:p>
                  </a:txBody>
                  <a:tcPr marL="89774" marR="89774" marT="44885" marB="4488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>
                          <a:latin typeface="Arial"/>
                          <a:cs typeface="Arial"/>
                        </a:rPr>
                        <a:t>2026</a:t>
                      </a:r>
                    </a:p>
                  </a:txBody>
                  <a:tcPr marL="89774" marR="89774" marT="44885" marB="4488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>
                          <a:latin typeface="Arial"/>
                          <a:cs typeface="Arial"/>
                        </a:rPr>
                        <a:t>2027</a:t>
                      </a:r>
                    </a:p>
                  </a:txBody>
                  <a:tcPr marL="89774" marR="89774" marT="44885" marB="44885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3335"/>
                  </a:ext>
                </a:extLst>
              </a:tr>
              <a:tr h="729850">
                <a:tc>
                  <a:txBody>
                    <a:bodyPr/>
                    <a:lstStyle/>
                    <a:p>
                      <a:r>
                        <a:rPr lang="fi-FI" sz="1400" b="0">
                          <a:latin typeface="Arial"/>
                          <a:cs typeface="Arial"/>
                        </a:rPr>
                        <a:t>Ns. normaalit sopimuskorotukset</a:t>
                      </a:r>
                    </a:p>
                  </a:txBody>
                  <a:tcPr marL="89774" marR="89774" marT="44885" marB="44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>
                          <a:latin typeface="Arial"/>
                          <a:cs typeface="Arial"/>
                        </a:rPr>
                        <a:t>2,5 %</a:t>
                      </a:r>
                    </a:p>
                  </a:txBody>
                  <a:tcPr marL="89774" marR="89774" marT="44885" marB="4488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>
                          <a:latin typeface="Arial"/>
                          <a:cs typeface="Arial"/>
                        </a:rPr>
                        <a:t>1,9 %</a:t>
                      </a:r>
                    </a:p>
                  </a:txBody>
                  <a:tcPr marL="89774" marR="89774" marT="44885" marB="4488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>
                          <a:latin typeface="Arial"/>
                          <a:cs typeface="Arial"/>
                        </a:rPr>
                        <a:t>1,9 %</a:t>
                      </a:r>
                    </a:p>
                  </a:txBody>
                  <a:tcPr marL="89774" marR="89774" marT="44885" marB="4488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>
                          <a:latin typeface="Arial"/>
                          <a:cs typeface="Arial"/>
                        </a:rPr>
                        <a:t>X,X %</a:t>
                      </a:r>
                    </a:p>
                  </a:txBody>
                  <a:tcPr marL="89774" marR="89774" marT="44885" marB="4488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>
                          <a:latin typeface="Arial"/>
                          <a:cs typeface="Arial"/>
                        </a:rPr>
                        <a:t>X,X %</a:t>
                      </a:r>
                    </a:p>
                  </a:txBody>
                  <a:tcPr marL="89774" marR="89774" marT="44885" marB="4488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>
                          <a:latin typeface="Arial"/>
                          <a:cs typeface="Arial"/>
                        </a:rPr>
                        <a:t>X,X %</a:t>
                      </a:r>
                    </a:p>
                  </a:txBody>
                  <a:tcPr marL="89774" marR="89774" marT="44885" marB="4488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812757"/>
                  </a:ext>
                </a:extLst>
              </a:tr>
              <a:tr h="729850">
                <a:tc>
                  <a:txBody>
                    <a:bodyPr/>
                    <a:lstStyle/>
                    <a:p>
                      <a:r>
                        <a:rPr lang="fi-FI" sz="1400" b="0">
                          <a:latin typeface="Arial"/>
                          <a:cs typeface="Arial"/>
                        </a:rPr>
                        <a:t>Hyvinvointialueiden ja kunta-alan palkkauksen kehitysohjelma</a:t>
                      </a:r>
                    </a:p>
                  </a:txBody>
                  <a:tcPr marL="89774" marR="89774" marT="44885" marB="4488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4" marR="89774" marT="44885" marB="4488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>
                          <a:latin typeface="Arial"/>
                          <a:cs typeface="Arial"/>
                        </a:rPr>
                        <a:t>1,2 %</a:t>
                      </a:r>
                    </a:p>
                  </a:txBody>
                  <a:tcPr marL="89774" marR="89774" marT="44885" marB="4488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>
                          <a:latin typeface="Arial"/>
                          <a:cs typeface="Arial"/>
                        </a:rPr>
                        <a:t>1,0 %</a:t>
                      </a:r>
                    </a:p>
                  </a:txBody>
                  <a:tcPr marL="89774" marR="89774" marT="44885" marB="4488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>
                          <a:latin typeface="Arial"/>
                          <a:cs typeface="Arial"/>
                        </a:rPr>
                        <a:t>0,8 %</a:t>
                      </a:r>
                    </a:p>
                  </a:txBody>
                  <a:tcPr marL="89774" marR="89774" marT="44885" marB="4488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>
                          <a:latin typeface="Arial"/>
                          <a:cs typeface="Arial"/>
                        </a:rPr>
                        <a:t>0,8 %</a:t>
                      </a:r>
                    </a:p>
                  </a:txBody>
                  <a:tcPr marL="89774" marR="89774" marT="44885" marB="4488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>
                          <a:latin typeface="Arial"/>
                          <a:cs typeface="Arial"/>
                        </a:rPr>
                        <a:t>1,2 %</a:t>
                      </a:r>
                    </a:p>
                  </a:txBody>
                  <a:tcPr marL="89774" marR="89774" marT="44885" marB="4488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39010"/>
                  </a:ext>
                </a:extLst>
              </a:tr>
              <a:tr h="729850">
                <a:tc>
                  <a:txBody>
                    <a:bodyPr/>
                    <a:lstStyle/>
                    <a:p>
                      <a:r>
                        <a:rPr lang="fi-FI" sz="1400" b="0">
                          <a:latin typeface="Arial"/>
                          <a:cs typeface="Arial"/>
                        </a:rPr>
                        <a:t>SOTE-sopimuksen perälauta 2023-2024</a:t>
                      </a:r>
                    </a:p>
                  </a:txBody>
                  <a:tcPr marL="89774" marR="89774" marT="44885" marB="448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4" marR="89774" marT="44885" marB="448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>
                          <a:latin typeface="Arial"/>
                          <a:cs typeface="Arial"/>
                        </a:rPr>
                        <a:t>1,0 %*</a:t>
                      </a:r>
                      <a:endParaRPr lang="fi-FI" sz="1800" b="1">
                        <a:latin typeface="Arial"/>
                        <a:cs typeface="Arial"/>
                      </a:endParaRPr>
                    </a:p>
                  </a:txBody>
                  <a:tcPr marL="89774" marR="89774" marT="44885" marB="448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>
                          <a:latin typeface="Arial"/>
                          <a:cs typeface="Arial"/>
                        </a:rPr>
                        <a:t>1,1 %</a:t>
                      </a:r>
                    </a:p>
                  </a:txBody>
                  <a:tcPr marL="89774" marR="89774" marT="44885" marB="448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4" marR="89774" marT="44885" marB="448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4" marR="89774" marT="44885" marB="448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4" marR="89774" marT="44885" marB="448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66087"/>
                  </a:ext>
                </a:extLst>
              </a:tr>
              <a:tr h="729850">
                <a:tc>
                  <a:txBody>
                    <a:bodyPr/>
                    <a:lstStyle/>
                    <a:p>
                      <a:r>
                        <a:rPr lang="fi-FI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SOTE-sopimuksen oma lisäpalkkaohjelma</a:t>
                      </a:r>
                    </a:p>
                  </a:txBody>
                  <a:tcPr marL="89774" marR="89774" marT="44885" marB="4488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4" marR="89774" marT="44885" marB="4488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1,5 %</a:t>
                      </a:r>
                    </a:p>
                  </a:txBody>
                  <a:tcPr marL="89774" marR="89774" marT="44885" marB="4488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2,5 %</a:t>
                      </a:r>
                    </a:p>
                  </a:txBody>
                  <a:tcPr marL="89774" marR="89774" marT="44885" marB="4488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2,0 %</a:t>
                      </a:r>
                    </a:p>
                  </a:txBody>
                  <a:tcPr marL="89774" marR="89774" marT="44885" marB="4488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X,X %</a:t>
                      </a:r>
                    </a:p>
                  </a:txBody>
                  <a:tcPr marL="89774" marR="89774" marT="44885" marB="4488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X,X %</a:t>
                      </a:r>
                    </a:p>
                  </a:txBody>
                  <a:tcPr marL="89774" marR="89774" marT="44885" marB="4488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05894"/>
                  </a:ext>
                </a:extLst>
              </a:tr>
              <a:tr h="729850">
                <a:tc gridSpan="7">
                  <a:txBody>
                    <a:bodyPr/>
                    <a:lstStyle/>
                    <a:p>
                      <a:r>
                        <a:rPr lang="fi-FI" sz="2400" b="1">
                          <a:latin typeface="Arial"/>
                          <a:cs typeface="Arial"/>
                        </a:rPr>
                        <a:t>Korotusten yhteisvaikutus vähintään 20,9 % </a:t>
                      </a:r>
                    </a:p>
                  </a:txBody>
                  <a:tcPr marL="89774" marR="89774" marT="44885" marB="44885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i-FI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19,8 %</a:t>
                      </a:r>
                    </a:p>
                  </a:txBody>
                  <a:tcPr marL="89774" marR="89774" marT="44885" marB="448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i-FI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4" marR="89774" marT="44885" marB="448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i-FI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4" marR="89774" marT="44885" marB="448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i-FI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4" marR="89774" marT="44885" marB="448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i-FI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4" marR="89774" marT="44885" marB="448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i-FI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4" marR="89774" marT="44885" marB="44885" anchor="ctr"/>
                </a:tc>
                <a:extLst>
                  <a:ext uri="{0D108BD9-81ED-4DB2-BD59-A6C34878D82A}">
                    <a16:rowId xmlns:a16="http://schemas.microsoft.com/office/drawing/2014/main" val="3067068449"/>
                  </a:ext>
                </a:extLst>
              </a:tr>
            </a:tbl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D2B7624A-5DF4-3A97-A63B-0943F05548CE}"/>
              </a:ext>
            </a:extLst>
          </p:cNvPr>
          <p:cNvSpPr txBox="1"/>
          <p:nvPr/>
        </p:nvSpPr>
        <p:spPr>
          <a:xfrm>
            <a:off x="798286" y="1120050"/>
            <a:ext cx="975350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400" b="0" i="0">
                <a:solidFill>
                  <a:srgbClr val="464646"/>
                </a:solidFill>
                <a:effectLst/>
                <a:latin typeface="Arial"/>
                <a:cs typeface="Arial"/>
              </a:rPr>
              <a:t>Taulukossa on kuvattu 7.3.2023 mennessä tiedossa olevat korotukset. </a:t>
            </a:r>
            <a:r>
              <a:rPr lang="fi-FI" sz="1400" i="0">
                <a:solidFill>
                  <a:srgbClr val="464646"/>
                </a:solidFill>
                <a:effectLst/>
                <a:latin typeface="Arial"/>
                <a:cs typeface="Arial"/>
              </a:rPr>
              <a:t>SOTE-sopimuksen oma lisäpalkkaohjelma on yli tuplasti parempi </a:t>
            </a:r>
            <a:r>
              <a:rPr lang="fi-FI" sz="1400" b="0" i="0">
                <a:solidFill>
                  <a:srgbClr val="464646"/>
                </a:solidFill>
                <a:effectLst/>
                <a:latin typeface="Arial"/>
                <a:cs typeface="Arial"/>
              </a:rPr>
              <a:t>kuin hyvinvointialueiden ja kunta-alan palkkauksen kehitysohjelma. </a:t>
            </a:r>
            <a:endParaRPr lang="fi-FI" sz="1400">
              <a:latin typeface="Arial"/>
              <a:cs typeface="Arial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8F5CB81-EF92-D2D2-788F-6620EBE3030E}"/>
              </a:ext>
            </a:extLst>
          </p:cNvPr>
          <p:cNvSpPr txBox="1"/>
          <p:nvPr/>
        </p:nvSpPr>
        <p:spPr>
          <a:xfrm>
            <a:off x="811305" y="5894685"/>
            <a:ext cx="959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i="1">
                <a:solidFill>
                  <a:schemeClr val="tx2"/>
                </a:solidFill>
                <a:effectLst/>
                <a:latin typeface="Arial"/>
                <a:cs typeface="Arial"/>
              </a:rPr>
              <a:t>X,X % = Työrauha päättyy 2025, joten vuosien 2025-2027 palkan</a:t>
            </a:r>
            <a:r>
              <a:rPr lang="fi-FI" sz="1200" i="1">
                <a:solidFill>
                  <a:schemeClr val="tx2"/>
                </a:solidFill>
                <a:latin typeface="Arial"/>
                <a:cs typeface="Arial"/>
              </a:rPr>
              <a:t>korotuksista</a:t>
            </a:r>
            <a:r>
              <a:rPr lang="fi-FI" sz="1200" b="0" i="1">
                <a:solidFill>
                  <a:schemeClr val="tx2"/>
                </a:solidFill>
                <a:effectLst/>
                <a:latin typeface="Arial"/>
                <a:cs typeface="Arial"/>
              </a:rPr>
              <a:t> neuvotellaan myöhemmin.</a:t>
            </a:r>
          </a:p>
          <a:p>
            <a:r>
              <a:rPr lang="fi-FI" sz="1200" i="1">
                <a:solidFill>
                  <a:schemeClr val="tx2"/>
                </a:solidFill>
                <a:latin typeface="Arial"/>
                <a:cs typeface="Arial"/>
              </a:rPr>
              <a:t>* Perälauta tuo lisäksi kaikille 467 € ylimääräisen kertapalkkion 30.6.2023.</a:t>
            </a:r>
            <a:endParaRPr lang="fi-FI" sz="1200" i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5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293417-4F20-5580-D1B3-8370BB39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52" y="376567"/>
            <a:ext cx="9724292" cy="1325563"/>
          </a:xfrm>
        </p:spPr>
        <p:txBody>
          <a:bodyPr>
            <a:normAutofit fontScale="90000"/>
          </a:bodyPr>
          <a:lstStyle/>
          <a:p>
            <a:r>
              <a:rPr lang="fi-FI" sz="4000"/>
              <a:t>Tehtäväkohtaisten palkkojen keskiarvon kehitys 2022-2027</a:t>
            </a:r>
            <a:br>
              <a:rPr lang="fi-FI"/>
            </a:br>
            <a:r>
              <a:rPr lang="fi-FI" sz="2200"/>
              <a:t>Ns. korkoa korolle laskentatapa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829083-08A8-B06D-1AB0-A22348AF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#MeidänKaikkienAsia</a:t>
            </a:r>
            <a:endParaRPr lang="en-FI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5DBB1DF-C1A9-5BF3-9EE5-EE585BE244FF}"/>
              </a:ext>
            </a:extLst>
          </p:cNvPr>
          <p:cNvSpPr txBox="1"/>
          <p:nvPr/>
        </p:nvSpPr>
        <p:spPr>
          <a:xfrm>
            <a:off x="806852" y="180535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>
                <a:latin typeface="Arial" panose="020B0604020202020204" pitchFamily="34" charset="0"/>
                <a:cs typeface="Arial" panose="020B0604020202020204" pitchFamily="34" charset="0"/>
              </a:rPr>
              <a:t>Esim. lähihoitaja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10A64BD0-0758-118F-E3D1-7E6FD2836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4C1C84D-0486-B7D9-B3D0-A35DC8FC2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76902"/>
            <a:ext cx="11016343" cy="402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293417-4F20-5580-D1B3-8370BB39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52" y="376496"/>
            <a:ext cx="9724292" cy="1325563"/>
          </a:xfrm>
        </p:spPr>
        <p:txBody>
          <a:bodyPr>
            <a:normAutofit fontScale="90000"/>
          </a:bodyPr>
          <a:lstStyle/>
          <a:p>
            <a:r>
              <a:rPr lang="fi-FI" sz="4000"/>
              <a:t>Tehtäväkohtaisten palkkojen keskiarvon kehitys 2022-2027</a:t>
            </a:r>
            <a:br>
              <a:rPr lang="fi-FI" sz="4000"/>
            </a:br>
            <a:r>
              <a:rPr lang="fi-FI" sz="2200"/>
              <a:t>Ns. korkoa korolle laskentatapa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829083-08A8-B06D-1AB0-A22348AF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#MeidänKaikkienAsia</a:t>
            </a:r>
            <a:endParaRPr lang="en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1C4578B-73FE-33EB-B3FE-AFF41EB3917E}"/>
              </a:ext>
            </a:extLst>
          </p:cNvPr>
          <p:cNvSpPr txBox="1"/>
          <p:nvPr/>
        </p:nvSpPr>
        <p:spPr>
          <a:xfrm>
            <a:off x="806852" y="1805354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>
                <a:latin typeface="Arial" panose="020B0604020202020204" pitchFamily="34" charset="0"/>
                <a:cs typeface="Arial" panose="020B0604020202020204" pitchFamily="34" charset="0"/>
              </a:rPr>
              <a:t>Esim. sairaanhoitaja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676BC43-6E02-095E-B834-C44130E4E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  <a:p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E805DF4-63FB-C12D-43EF-711190BEB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5" y="2354073"/>
            <a:ext cx="11043725" cy="39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3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8B48FA2E-28C6-D33F-8242-4F8A69DE4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85" y="1492041"/>
            <a:ext cx="8679543" cy="421373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7F34FF1-AA7A-6C80-0C77-271A6A58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>
                <a:latin typeface="Arial"/>
                <a:cs typeface="Arial"/>
              </a:rPr>
              <a:t>Työtaisteluidemme vaikutus</a:t>
            </a:r>
            <a:br>
              <a:rPr lang="fi-FI" sz="2000"/>
            </a:br>
            <a:r>
              <a:rPr lang="fi-FI" sz="2000">
                <a:latin typeface="Arial"/>
                <a:cs typeface="Arial"/>
              </a:rPr>
              <a:t>Tehtäväkohtaisten palkkojen keskiarvon kasvu 2022-2027 </a:t>
            </a:r>
            <a:r>
              <a:rPr lang="fi-FI" sz="1400">
                <a:latin typeface="Arial"/>
                <a:cs typeface="Arial"/>
              </a:rPr>
              <a:t>(korkoa korolle laskettuna)</a:t>
            </a:r>
            <a:endParaRPr lang="fi-FI" sz="14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7453E6-7506-3260-2D25-2EF42E4A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270" y="5841104"/>
            <a:ext cx="9391830" cy="7450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400" dirty="0">
                <a:latin typeface="Arial"/>
                <a:cs typeface="Arial"/>
              </a:rPr>
              <a:t>Palkankorotusten taso </a:t>
            </a:r>
            <a:r>
              <a:rPr lang="fi-FI" sz="1400">
                <a:latin typeface="Arial"/>
                <a:cs typeface="Arial"/>
              </a:rPr>
              <a:t>nousi noin puolet suuremmaksi muiden pääsopijajärjestöjen 6/2022 hyväksymään ratkaisuun verrattuna. </a:t>
            </a:r>
            <a:r>
              <a:rPr lang="fi-FI" sz="1400" dirty="0">
                <a:latin typeface="Arial"/>
                <a:cs typeface="Arial"/>
              </a:rPr>
              <a:t>Summat sisältävät ns. perälaudan vuosille 2023-2024, mutta eivät 2025-2027 TES-korotuksia. </a:t>
            </a:r>
            <a:endParaRPr lang="fi-FI" sz="1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5F4E36-FD2A-91B2-1BF9-B4734168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#MeidänKaikkienAsia</a:t>
            </a:r>
            <a:endParaRPr lang="en-FI"/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FDC0B7B5-5B92-CF35-8964-276BEEB75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70" y="1474834"/>
            <a:ext cx="5053462" cy="2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602ADC3C-CDA2-4631-685C-1C1FB3329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56" y="1353909"/>
            <a:ext cx="7190688" cy="4530375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7F34FF1-AA7A-6C80-0C77-271A6A58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Arial"/>
                <a:cs typeface="Arial"/>
              </a:rPr>
              <a:t>SOTE-sopimuksen palkkaratkaisu on 2023-2024 lähes tuplasti parempi kuin vientialoilla</a:t>
            </a:r>
            <a:endParaRPr lang="fi-FI" sz="1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5F4E36-FD2A-91B2-1BF9-B4734168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#MeidänKaikkienAsia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E21319-97E1-BC02-9E24-AFB18E97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394-435B-B845-9BB6-5DA01C060448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19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idän kaikkien asia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4F9F"/>
      </a:accent1>
      <a:accent2>
        <a:srgbClr val="D81C3F"/>
      </a:accent2>
      <a:accent3>
        <a:srgbClr val="D6E9FF"/>
      </a:accent3>
      <a:accent4>
        <a:srgbClr val="FADBE1"/>
      </a:accent4>
      <a:accent5>
        <a:srgbClr val="004F9F"/>
      </a:accent5>
      <a:accent6>
        <a:srgbClr val="D81C3F"/>
      </a:accent6>
      <a:hlink>
        <a:srgbClr val="004F9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E1B54D5C9544FA5736B282F3D9D30" ma:contentTypeVersion="14" ma:contentTypeDescription="Create a new document." ma:contentTypeScope="" ma:versionID="bd2a298cd69905f975c9b7f3557e05c5">
  <xsd:schema xmlns:xsd="http://www.w3.org/2001/XMLSchema" xmlns:xs="http://www.w3.org/2001/XMLSchema" xmlns:p="http://schemas.microsoft.com/office/2006/metadata/properties" xmlns:ns3="c2bcb0c0-1012-41d2-a9a1-8fbf6e9f5aee" xmlns:ns4="bddfe895-39fb-4a7a-84ba-b8981fe77f50" targetNamespace="http://schemas.microsoft.com/office/2006/metadata/properties" ma:root="true" ma:fieldsID="a5196296a060ea6cfadf8153abd10193" ns3:_="" ns4:_="">
    <xsd:import namespace="c2bcb0c0-1012-41d2-a9a1-8fbf6e9f5aee"/>
    <xsd:import namespace="bddfe895-39fb-4a7a-84ba-b8981fe77f5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bcb0c0-1012-41d2-a9a1-8fbf6e9f5a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fe895-39fb-4a7a-84ba-b8981fe77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13AC65-5159-4D57-8D3E-42672EBDD825}">
  <ds:schemaRefs>
    <ds:schemaRef ds:uri="bddfe895-39fb-4a7a-84ba-b8981fe77f50"/>
    <ds:schemaRef ds:uri="c2bcb0c0-1012-41d2-a9a1-8fbf6e9f5a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EE85E02-2746-4FFE-AA03-5CACD9CC918F}">
  <ds:schemaRefs>
    <ds:schemaRef ds:uri="bddfe895-39fb-4a7a-84ba-b8981fe77f50"/>
    <ds:schemaRef ds:uri="c2bcb0c0-1012-41d2-a9a1-8fbf6e9f5ae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B6F931-C486-4430-9D52-3788C1A454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Laajakuva</PresentationFormat>
  <Paragraphs>46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SOTE-sopimus Sopimusratkaisun korotukset 2022-2027</vt:lpstr>
      <vt:lpstr>Tehtäväkohtaisten palkkojen keskiarvon kehitys 2022-2027 Ns. korkoa korolle laskentatapa</vt:lpstr>
      <vt:lpstr>Tehtäväkohtaisten palkkojen keskiarvon kehitys 2022-2027 Ns. korkoa korolle laskentatapa</vt:lpstr>
      <vt:lpstr>Työtaisteluidemme vaikutus Tehtäväkohtaisten palkkojen keskiarvon kasvu 2022-2027 (korkoa korolle laskettuna)</vt:lpstr>
      <vt:lpstr>SOTE-sopimuksen palkkaratkaisu on 2023-2024 lähes tuplasti parempi kuin vientialoilla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SOTE-sopimus</dc:title>
  <dc:creator>Rapinoja Riikka</dc:creator>
  <cp:lastModifiedBy>Sari Järvinen</cp:lastModifiedBy>
  <cp:revision>2</cp:revision>
  <dcterms:created xsi:type="dcterms:W3CDTF">2022-09-13T10:00:32Z</dcterms:created>
  <dcterms:modified xsi:type="dcterms:W3CDTF">2023-03-07T09:39:39Z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0x01010051CE1B54D5C9544FA5736B282F3D9D30</vt:lpwstr>
  </property>
  <property fmtid="{D5CDD505-2E9C-101B-9397-08002B2CF9AE}" pid="3" name="MSIP_Label_9a4646cb-dfd8-4785-88a7-78942194f1ea_Enabled">
    <vt:lpwstr>true</vt:lpwstr>
  </property>
  <property fmtid="{D5CDD505-2E9C-101B-9397-08002B2CF9AE}" pid="4" name="MSIP_Label_9a4646cb-dfd8-4785-88a7-78942194f1ea_SetDate">
    <vt:lpwstr>2023-03-07T09:39:29Z</vt:lpwstr>
  </property>
  <property fmtid="{D5CDD505-2E9C-101B-9397-08002B2CF9AE}" pid="5" name="MSIP_Label_9a4646cb-dfd8-4785-88a7-78942194f1ea_Method">
    <vt:lpwstr>Standard</vt:lpwstr>
  </property>
  <property fmtid="{D5CDD505-2E9C-101B-9397-08002B2CF9AE}" pid="6" name="MSIP_Label_9a4646cb-dfd8-4785-88a7-78942194f1ea_Name">
    <vt:lpwstr>9a4646cb-dfd8-4785-88a7-78942194f1ea</vt:lpwstr>
  </property>
  <property fmtid="{D5CDD505-2E9C-101B-9397-08002B2CF9AE}" pid="7" name="MSIP_Label_9a4646cb-dfd8-4785-88a7-78942194f1ea_SiteId">
    <vt:lpwstr>68f1ce83-0ba2-4f54-9d70-29a5aa82dfc0</vt:lpwstr>
  </property>
  <property fmtid="{D5CDD505-2E9C-101B-9397-08002B2CF9AE}" pid="8" name="MSIP_Label_9a4646cb-dfd8-4785-88a7-78942194f1ea_ActionId">
    <vt:lpwstr>1fc0153f-1a01-4888-924d-789a43eaf938</vt:lpwstr>
  </property>
  <property fmtid="{D5CDD505-2E9C-101B-9397-08002B2CF9AE}" pid="9" name="MSIP_Label_9a4646cb-dfd8-4785-88a7-78942194f1ea_ContentBits">
    <vt:lpwstr>0</vt:lpwstr>
  </property>
</Properties>
</file>